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9" r:id="rId6"/>
    <p:sldId id="310" r:id="rId7"/>
    <p:sldId id="311" r:id="rId8"/>
    <p:sldId id="312" r:id="rId9"/>
    <p:sldId id="313" r:id="rId10"/>
    <p:sldId id="259" r:id="rId11"/>
    <p:sldId id="314" r:id="rId12"/>
    <p:sldId id="261" r:id="rId13"/>
    <p:sldId id="31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97BDC2-5A4B-4CB3-91FD-FB5D22589EA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AF2125D-EDA0-48AC-8428-EB29F58E7759}">
      <dgm:prSet/>
      <dgm:spPr/>
      <dgm:t>
        <a:bodyPr/>
        <a:lstStyle/>
        <a:p>
          <a:r>
            <a:rPr lang="id-ID" dirty="0"/>
            <a:t>Membantu manajemen mengetahui batas kontribusi untuk perencanaan laba melalui analisa hubungan biaya volume laba untuk pengambil keputusan jangka pendek</a:t>
          </a:r>
          <a:endParaRPr lang="en-US" dirty="0"/>
        </a:p>
      </dgm:t>
    </dgm:pt>
    <dgm:pt modelId="{A72F54DC-4D85-4C41-80AE-2A17A688D209}" type="parTrans" cxnId="{4289347B-AD12-4759-BE62-A312F7F49D52}">
      <dgm:prSet/>
      <dgm:spPr/>
      <dgm:t>
        <a:bodyPr/>
        <a:lstStyle/>
        <a:p>
          <a:endParaRPr lang="en-US"/>
        </a:p>
      </dgm:t>
    </dgm:pt>
    <dgm:pt modelId="{F2C983E8-4D9D-41D4-ADF2-959762CD7CCB}" type="sibTrans" cxnId="{4289347B-AD12-4759-BE62-A312F7F49D52}">
      <dgm:prSet/>
      <dgm:spPr/>
      <dgm:t>
        <a:bodyPr/>
        <a:lstStyle/>
        <a:p>
          <a:endParaRPr lang="en-US"/>
        </a:p>
      </dgm:t>
    </dgm:pt>
    <dgm:pt modelId="{9ABC0191-8D97-4BC5-957C-78F2B7FCD532}">
      <dgm:prSet/>
      <dgm:spPr/>
      <dgm:t>
        <a:bodyPr/>
        <a:lstStyle/>
        <a:p>
          <a:r>
            <a:rPr lang="id-ID"/>
            <a:t>Memudahkan manjemen mengendalikan kondisi operasional yang sedang berjalan serta menetapkan penilaian dan pertanggungjawaban kepada departemen atau divisi tertentu di dalam perusahaan.</a:t>
          </a:r>
          <a:endParaRPr lang="en-US"/>
        </a:p>
      </dgm:t>
    </dgm:pt>
    <dgm:pt modelId="{63FB1D6D-9931-46C0-83E9-A955AE2F535D}" type="parTrans" cxnId="{CC3A8529-38AA-4053-AB84-1F5126FDDC1D}">
      <dgm:prSet/>
      <dgm:spPr/>
      <dgm:t>
        <a:bodyPr/>
        <a:lstStyle/>
        <a:p>
          <a:endParaRPr lang="en-US"/>
        </a:p>
      </dgm:t>
    </dgm:pt>
    <dgm:pt modelId="{29CCE535-D2E5-4D11-A123-63854D272DCB}" type="sibTrans" cxnId="{CC3A8529-38AA-4053-AB84-1F5126FDDC1D}">
      <dgm:prSet/>
      <dgm:spPr/>
      <dgm:t>
        <a:bodyPr/>
        <a:lstStyle/>
        <a:p>
          <a:endParaRPr lang="en-US"/>
        </a:p>
      </dgm:t>
    </dgm:pt>
    <dgm:pt modelId="{709096E8-C713-41C6-BFFE-B1562F049687}" type="pres">
      <dgm:prSet presAssocID="{FB97BDC2-5A4B-4CB3-91FD-FB5D22589EA2}" presName="linear" presStyleCnt="0">
        <dgm:presLayoutVars>
          <dgm:animLvl val="lvl"/>
          <dgm:resizeHandles val="exact"/>
        </dgm:presLayoutVars>
      </dgm:prSet>
      <dgm:spPr/>
    </dgm:pt>
    <dgm:pt modelId="{44B24B00-1151-4BB4-8F06-A052AA4592CA}" type="pres">
      <dgm:prSet presAssocID="{BAF2125D-EDA0-48AC-8428-EB29F58E775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170377E-46B2-4E81-B867-88945C5149C6}" type="pres">
      <dgm:prSet presAssocID="{F2C983E8-4D9D-41D4-ADF2-959762CD7CCB}" presName="spacer" presStyleCnt="0"/>
      <dgm:spPr/>
    </dgm:pt>
    <dgm:pt modelId="{F3606A34-E464-4978-A10E-CDA8618CC589}" type="pres">
      <dgm:prSet presAssocID="{9ABC0191-8D97-4BC5-957C-78F2B7FCD53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C3A8529-38AA-4053-AB84-1F5126FDDC1D}" srcId="{FB97BDC2-5A4B-4CB3-91FD-FB5D22589EA2}" destId="{9ABC0191-8D97-4BC5-957C-78F2B7FCD532}" srcOrd="1" destOrd="0" parTransId="{63FB1D6D-9931-46C0-83E9-A955AE2F535D}" sibTransId="{29CCE535-D2E5-4D11-A123-63854D272DCB}"/>
    <dgm:cxn modelId="{C1716F2D-1521-49B2-964E-BA878B430F57}" type="presOf" srcId="{BAF2125D-EDA0-48AC-8428-EB29F58E7759}" destId="{44B24B00-1151-4BB4-8F06-A052AA4592CA}" srcOrd="0" destOrd="0" presId="urn:microsoft.com/office/officeart/2005/8/layout/vList2"/>
    <dgm:cxn modelId="{4289347B-AD12-4759-BE62-A312F7F49D52}" srcId="{FB97BDC2-5A4B-4CB3-91FD-FB5D22589EA2}" destId="{BAF2125D-EDA0-48AC-8428-EB29F58E7759}" srcOrd="0" destOrd="0" parTransId="{A72F54DC-4D85-4C41-80AE-2A17A688D209}" sibTransId="{F2C983E8-4D9D-41D4-ADF2-959762CD7CCB}"/>
    <dgm:cxn modelId="{D1C7A4D2-44D8-4440-AD70-1D4B16E300B9}" type="presOf" srcId="{9ABC0191-8D97-4BC5-957C-78F2B7FCD532}" destId="{F3606A34-E464-4978-A10E-CDA8618CC589}" srcOrd="0" destOrd="0" presId="urn:microsoft.com/office/officeart/2005/8/layout/vList2"/>
    <dgm:cxn modelId="{BF905CF6-F9B0-4DE8-A35B-1A9670AD733D}" type="presOf" srcId="{FB97BDC2-5A4B-4CB3-91FD-FB5D22589EA2}" destId="{709096E8-C713-41C6-BFFE-B1562F049687}" srcOrd="0" destOrd="0" presId="urn:microsoft.com/office/officeart/2005/8/layout/vList2"/>
    <dgm:cxn modelId="{108DFE3E-2878-48B7-936D-9CCAEF9FDEBB}" type="presParOf" srcId="{709096E8-C713-41C6-BFFE-B1562F049687}" destId="{44B24B00-1151-4BB4-8F06-A052AA4592CA}" srcOrd="0" destOrd="0" presId="urn:microsoft.com/office/officeart/2005/8/layout/vList2"/>
    <dgm:cxn modelId="{9B03605D-2EA9-429A-B935-D7CB46CF47D6}" type="presParOf" srcId="{709096E8-C713-41C6-BFFE-B1562F049687}" destId="{0170377E-46B2-4E81-B867-88945C5149C6}" srcOrd="1" destOrd="0" presId="urn:microsoft.com/office/officeart/2005/8/layout/vList2"/>
    <dgm:cxn modelId="{FEA36D9E-7CB0-487E-8F48-EB01F5601692}" type="presParOf" srcId="{709096E8-C713-41C6-BFFE-B1562F049687}" destId="{F3606A34-E464-4978-A10E-CDA8618CC58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24B00-1151-4BB4-8F06-A052AA4592CA}">
      <dsp:nvSpPr>
        <dsp:cNvPr id="0" name=""/>
        <dsp:cNvSpPr/>
      </dsp:nvSpPr>
      <dsp:spPr>
        <a:xfrm>
          <a:off x="0" y="640428"/>
          <a:ext cx="5029199" cy="1801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/>
            <a:t>Membantu manajemen mengetahui batas kontribusi untuk perencanaan laba melalui analisa hubungan biaya volume laba untuk pengambil keputusan jangka pendek</a:t>
          </a:r>
          <a:endParaRPr lang="en-US" sz="2200" kern="1200" dirty="0"/>
        </a:p>
      </dsp:txBody>
      <dsp:txXfrm>
        <a:off x="87957" y="728385"/>
        <a:ext cx="4853285" cy="1625886"/>
      </dsp:txXfrm>
    </dsp:sp>
    <dsp:sp modelId="{F3606A34-E464-4978-A10E-CDA8618CC589}">
      <dsp:nvSpPr>
        <dsp:cNvPr id="0" name=""/>
        <dsp:cNvSpPr/>
      </dsp:nvSpPr>
      <dsp:spPr>
        <a:xfrm>
          <a:off x="0" y="2505588"/>
          <a:ext cx="5029199" cy="1801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/>
            <a:t>Memudahkan manjemen mengendalikan kondisi operasional yang sedang berjalan serta menetapkan penilaian dan pertanggungjawaban kepada departemen atau divisi tertentu di dalam perusahaan.</a:t>
          </a:r>
          <a:endParaRPr lang="en-US" sz="2200" kern="1200"/>
        </a:p>
      </dsp:txBody>
      <dsp:txXfrm>
        <a:off x="87957" y="2593545"/>
        <a:ext cx="4853285" cy="1625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d-ID"/>
              <a:t>Klik untuk mengedit gaya subjudul Master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983826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9500" y="2214563"/>
            <a:ext cx="5202767" cy="3881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5467" y="2214563"/>
            <a:ext cx="5204884" cy="3881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108">
            <a:extLst>
              <a:ext uri="{FF2B5EF4-FFF2-40B4-BE49-F238E27FC236}">
                <a16:creationId xmlns:a16="http://schemas.microsoft.com/office/drawing/2014/main" id="{62BBCDE8-67BF-4F41-AC95-ABC7E0DEDD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50E50-2324-4609-9231-8A4F27426BC1}" type="datetime1">
              <a:rPr lang="id-ID"/>
              <a:pPr>
                <a:defRPr/>
              </a:pPr>
              <a:t>14/04/2025</a:t>
            </a:fld>
            <a:endParaRPr lang="en-US"/>
          </a:p>
        </p:txBody>
      </p:sp>
      <p:sp>
        <p:nvSpPr>
          <p:cNvPr id="6" name="Rectangle 109">
            <a:extLst>
              <a:ext uri="{FF2B5EF4-FFF2-40B4-BE49-F238E27FC236}">
                <a16:creationId xmlns:a16="http://schemas.microsoft.com/office/drawing/2014/main" id="{656492E5-4A44-44A3-9E05-7208EA14B4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0">
            <a:extLst>
              <a:ext uri="{FF2B5EF4-FFF2-40B4-BE49-F238E27FC236}">
                <a16:creationId xmlns:a16="http://schemas.microsoft.com/office/drawing/2014/main" id="{3DD9D5EB-5476-46AC-8064-72BFAEC000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A9DD1-022E-4349-B673-750C5B574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82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Bagi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Dalam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manajemen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Judul 4">
            <a:extLst>
              <a:ext uri="{FF2B5EF4-FFF2-40B4-BE49-F238E27FC236}">
                <a16:creationId xmlns:a16="http://schemas.microsoft.com/office/drawing/2014/main" id="{D3701587-B225-A97D-6A6C-E6AADD0827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r>
              <a:rPr lang="en-US" dirty="0"/>
              <a:t> </a:t>
            </a:r>
          </a:p>
        </p:txBody>
      </p:sp>
      <p:sp>
        <p:nvSpPr>
          <p:cNvPr id="6" name="Subjudul 5">
            <a:extLst>
              <a:ext uri="{FF2B5EF4-FFF2-40B4-BE49-F238E27FC236}">
                <a16:creationId xmlns:a16="http://schemas.microsoft.com/office/drawing/2014/main" id="{2ECDE726-513E-AE9E-E36E-C44BEFD593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5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F7853933-BDB8-AFA2-287E-A9BF459FF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Defenisi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Variabel</a:t>
            </a:r>
            <a:endParaRPr lang="en-US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EFBC2785-98FD-B853-C3EE-50EDA0EA3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/>
              <a:t>Biaya</a:t>
            </a:r>
            <a:r>
              <a:rPr lang="en-US" sz="2400" b="1" dirty="0"/>
              <a:t> yang </a:t>
            </a:r>
            <a:r>
              <a:rPr lang="en-US" sz="2400" b="1" dirty="0" err="1"/>
              <a:t>berubah</a:t>
            </a:r>
            <a:r>
              <a:rPr lang="en-US" sz="2400" b="1" dirty="0"/>
              <a:t> </a:t>
            </a:r>
            <a:r>
              <a:rPr lang="en-US" sz="2400" b="1" dirty="0" err="1"/>
              <a:t>seiring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perubahan</a:t>
            </a:r>
            <a:r>
              <a:rPr lang="en-US" sz="2400" b="1" dirty="0"/>
              <a:t> volume </a:t>
            </a:r>
            <a:r>
              <a:rPr lang="en-US" sz="2400" b="1" dirty="0" err="1"/>
              <a:t>produksi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tingkat</a:t>
            </a:r>
            <a:r>
              <a:rPr lang="en-US" sz="2400" b="1" dirty="0"/>
              <a:t> </a:t>
            </a:r>
            <a:r>
              <a:rPr lang="en-US" sz="2400" b="1" dirty="0" err="1"/>
              <a:t>aktivitas</a:t>
            </a:r>
            <a:r>
              <a:rPr lang="en-US" sz="2400" b="1" dirty="0"/>
              <a:t>. </a:t>
            </a:r>
            <a:r>
              <a:rPr lang="en-US" sz="2400" b="1" dirty="0" err="1"/>
              <a:t>Biaya</a:t>
            </a:r>
            <a:r>
              <a:rPr lang="en-US" sz="2400" b="1" dirty="0"/>
              <a:t> </a:t>
            </a:r>
            <a:r>
              <a:rPr lang="en-US" sz="2400" b="1" dirty="0" err="1"/>
              <a:t>ini</a:t>
            </a:r>
            <a:r>
              <a:rPr lang="en-US" sz="2400" b="1" dirty="0"/>
              <a:t>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meningkat</a:t>
            </a:r>
            <a:r>
              <a:rPr lang="en-US" sz="2400" b="1" dirty="0"/>
              <a:t> </a:t>
            </a:r>
            <a:r>
              <a:rPr lang="en-US" sz="2400" b="1" dirty="0" err="1"/>
              <a:t>saat</a:t>
            </a:r>
            <a:r>
              <a:rPr lang="en-US" sz="2400" b="1" dirty="0"/>
              <a:t> </a:t>
            </a:r>
            <a:r>
              <a:rPr lang="en-US" sz="2400" b="1" dirty="0" err="1"/>
              <a:t>produksi</a:t>
            </a:r>
            <a:r>
              <a:rPr lang="en-US" sz="2400" b="1" dirty="0"/>
              <a:t> </a:t>
            </a:r>
            <a:r>
              <a:rPr lang="en-US" sz="2400" b="1" dirty="0" err="1"/>
              <a:t>meningkat</a:t>
            </a:r>
            <a:r>
              <a:rPr lang="en-US" sz="2400" b="1" dirty="0"/>
              <a:t> dan </a:t>
            </a:r>
            <a:r>
              <a:rPr lang="en-US" sz="2400" b="1" dirty="0" err="1"/>
              <a:t>menurun</a:t>
            </a:r>
            <a:r>
              <a:rPr lang="en-US" sz="2400" b="1" dirty="0"/>
              <a:t> </a:t>
            </a:r>
            <a:r>
              <a:rPr lang="en-US" sz="2400" b="1" dirty="0" err="1"/>
              <a:t>saat</a:t>
            </a:r>
            <a:r>
              <a:rPr lang="en-US" sz="2400" b="1" dirty="0"/>
              <a:t> </a:t>
            </a:r>
            <a:r>
              <a:rPr lang="en-US" sz="2400" b="1" dirty="0" err="1"/>
              <a:t>produksi</a:t>
            </a:r>
            <a:r>
              <a:rPr lang="en-US" sz="2400" b="1" dirty="0"/>
              <a:t> </a:t>
            </a:r>
            <a:r>
              <a:rPr lang="en-US" sz="2400" b="1" dirty="0" err="1"/>
              <a:t>berkurang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BA4AC2B6-459A-8800-6ED7-6F0C6E7A9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Variabel</a:t>
            </a:r>
            <a:endParaRPr lang="en-US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C0207C46-EEED-67C6-C922-8EA0B1B1B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Proporional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n-US" sz="2800" b="1" dirty="0" err="1"/>
              <a:t>Biaya</a:t>
            </a:r>
            <a:r>
              <a:rPr lang="en-US" sz="2800" b="1" dirty="0"/>
              <a:t> </a:t>
            </a:r>
            <a:r>
              <a:rPr lang="en-US" sz="2800" b="1" dirty="0" err="1"/>
              <a:t>variabel</a:t>
            </a:r>
            <a:r>
              <a:rPr lang="en-US" sz="2800" b="1" dirty="0"/>
              <a:t> </a:t>
            </a:r>
            <a:r>
              <a:rPr lang="en-US" sz="2800" b="1" dirty="0" err="1"/>
              <a:t>cenderung</a:t>
            </a:r>
            <a:r>
              <a:rPr lang="en-US" sz="2800" b="1" dirty="0"/>
              <a:t> </a:t>
            </a:r>
            <a:r>
              <a:rPr lang="en-US" sz="2800" b="1" dirty="0" err="1"/>
              <a:t>meningkat</a:t>
            </a:r>
            <a:r>
              <a:rPr lang="en-US" sz="2800" b="1" dirty="0"/>
              <a:t> </a:t>
            </a:r>
            <a:r>
              <a:rPr lang="en-US" sz="2800" b="1" dirty="0" err="1"/>
              <a:t>seiring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peningkatan</a:t>
            </a:r>
            <a:r>
              <a:rPr lang="en-US" sz="2800" b="1" dirty="0"/>
              <a:t> </a:t>
            </a:r>
            <a:r>
              <a:rPr lang="en-US" sz="2800" b="1" dirty="0" err="1"/>
              <a:t>produksi</a:t>
            </a:r>
            <a:r>
              <a:rPr lang="en-US" sz="2800" b="1" dirty="0"/>
              <a:t>.</a:t>
            </a:r>
          </a:p>
          <a:p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Per Unit</a:t>
            </a:r>
            <a:r>
              <a:rPr lang="en-US" sz="2800" b="1" dirty="0"/>
              <a:t>: </a:t>
            </a:r>
            <a:r>
              <a:rPr lang="en-US" sz="2800" b="1" dirty="0" err="1"/>
              <a:t>Biaya</a:t>
            </a:r>
            <a:r>
              <a:rPr lang="en-US" sz="2800" b="1" dirty="0"/>
              <a:t> </a:t>
            </a:r>
            <a:r>
              <a:rPr lang="en-US" sz="2800" b="1" dirty="0" err="1"/>
              <a:t>variabel</a:t>
            </a:r>
            <a:r>
              <a:rPr lang="en-US" sz="2800" b="1" dirty="0"/>
              <a:t> per unit </a:t>
            </a:r>
            <a:r>
              <a:rPr lang="en-US" sz="2800" b="1" dirty="0" err="1"/>
              <a:t>produk</a:t>
            </a:r>
            <a:r>
              <a:rPr lang="en-US" sz="2800" b="1" dirty="0"/>
              <a:t> </a:t>
            </a:r>
            <a:r>
              <a:rPr lang="en-US" sz="2800" b="1" dirty="0" err="1"/>
              <a:t>biasanya</a:t>
            </a:r>
            <a:r>
              <a:rPr lang="en-US" sz="2800" b="1" dirty="0"/>
              <a:t> </a:t>
            </a:r>
            <a:r>
              <a:rPr lang="en-US" sz="2800" b="1" dirty="0" err="1"/>
              <a:t>tetap</a:t>
            </a:r>
            <a:r>
              <a:rPr lang="en-US" sz="2800" b="1" dirty="0"/>
              <a:t>, </a:t>
            </a:r>
            <a:r>
              <a:rPr lang="en-US" sz="2800" b="1" dirty="0" err="1"/>
              <a:t>tetapi</a:t>
            </a:r>
            <a:r>
              <a:rPr lang="en-US" sz="2800" b="1" dirty="0"/>
              <a:t> total </a:t>
            </a:r>
            <a:r>
              <a:rPr lang="en-US" sz="2800" b="1" dirty="0" err="1"/>
              <a:t>biaya</a:t>
            </a:r>
            <a:r>
              <a:rPr lang="en-US" sz="2800" b="1" dirty="0"/>
              <a:t> </a:t>
            </a:r>
            <a:r>
              <a:rPr lang="en-US" sz="2800" b="1" dirty="0" err="1"/>
              <a:t>berubah</a:t>
            </a:r>
            <a:r>
              <a:rPr lang="en-US" sz="2800" b="1" dirty="0"/>
              <a:t> </a:t>
            </a:r>
            <a:r>
              <a:rPr lang="en-US" sz="2800" b="1" dirty="0" err="1"/>
              <a:t>seiring</a:t>
            </a:r>
            <a:r>
              <a:rPr lang="en-US" sz="2800" b="1" dirty="0"/>
              <a:t> </a:t>
            </a:r>
            <a:r>
              <a:rPr lang="en-US" sz="2800" b="1" dirty="0" err="1"/>
              <a:t>jumlah</a:t>
            </a:r>
            <a:r>
              <a:rPr lang="en-US" sz="2800" b="1" dirty="0"/>
              <a:t> unit yang </a:t>
            </a:r>
            <a:r>
              <a:rPr lang="en-US" sz="2800" b="1" dirty="0" err="1"/>
              <a:t>diproduksi</a:t>
            </a:r>
            <a:r>
              <a:rPr lang="en-US" sz="2800" b="1" dirty="0"/>
              <a:t>.</a:t>
            </a:r>
          </a:p>
          <a:p>
            <a:r>
              <a:rPr lang="en-US" sz="2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Tergantung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pada Volume </a:t>
            </a:r>
            <a:r>
              <a:rPr lang="en-US" sz="2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Produksi</a:t>
            </a:r>
            <a:r>
              <a:rPr lang="en-US" sz="2800" b="1" dirty="0"/>
              <a:t>: </a:t>
            </a:r>
            <a:r>
              <a:rPr lang="en-US" sz="2800" b="1" dirty="0" err="1"/>
              <a:t>Semakin</a:t>
            </a:r>
            <a:r>
              <a:rPr lang="en-US" sz="2800" b="1" dirty="0"/>
              <a:t> </a:t>
            </a:r>
            <a:r>
              <a:rPr lang="en-US" sz="2800" b="1" dirty="0" err="1"/>
              <a:t>banyak</a:t>
            </a:r>
            <a:r>
              <a:rPr lang="en-US" sz="2800" b="1" dirty="0"/>
              <a:t> </a:t>
            </a:r>
            <a:r>
              <a:rPr lang="en-US" sz="2800" b="1" dirty="0" err="1"/>
              <a:t>produk</a:t>
            </a:r>
            <a:r>
              <a:rPr lang="en-US" sz="2800" b="1" dirty="0"/>
              <a:t> yang </a:t>
            </a:r>
            <a:r>
              <a:rPr lang="en-US" sz="2800" b="1" dirty="0" err="1"/>
              <a:t>dihasilkan</a:t>
            </a:r>
            <a:r>
              <a:rPr lang="en-US" sz="2800" b="1" dirty="0"/>
              <a:t>, </a:t>
            </a:r>
            <a:r>
              <a:rPr lang="en-US" sz="2800" b="1" dirty="0" err="1"/>
              <a:t>semakin</a:t>
            </a:r>
            <a:r>
              <a:rPr lang="en-US" sz="2800" b="1" dirty="0"/>
              <a:t> </a:t>
            </a:r>
            <a:r>
              <a:rPr lang="en-US" sz="2800" b="1" dirty="0" err="1"/>
              <a:t>besar</a:t>
            </a:r>
            <a:r>
              <a:rPr lang="en-US" sz="2800" b="1" dirty="0"/>
              <a:t> </a:t>
            </a:r>
            <a:r>
              <a:rPr lang="en-US" sz="2800" b="1" dirty="0" err="1"/>
              <a:t>biaya</a:t>
            </a:r>
            <a:r>
              <a:rPr lang="en-US" sz="2800" b="1" dirty="0"/>
              <a:t> </a:t>
            </a:r>
            <a:r>
              <a:rPr lang="en-US" sz="2800" b="1" dirty="0" err="1"/>
              <a:t>variabelnya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46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558AC71E-986F-B27B-86D0-F3EC4E028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Harga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Variabel</a:t>
            </a:r>
            <a:endParaRPr lang="en-US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76F61434-4469-691A-5392-05098420B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Arial Narrow" panose="020B0606020202030204" pitchFamily="34" charset="0"/>
              </a:rPr>
              <a:t>Suatu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konsep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penentuan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harga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pokok</a:t>
            </a:r>
            <a:r>
              <a:rPr lang="en-US" sz="3200" dirty="0">
                <a:latin typeface="Arial Narrow" panose="020B0606020202030204" pitchFamily="34" charset="0"/>
              </a:rPr>
              <a:t> yang </a:t>
            </a:r>
            <a:r>
              <a:rPr lang="en-US" sz="3200" dirty="0" err="1">
                <a:latin typeface="Arial Narrow" panose="020B0606020202030204" pitchFamily="34" charset="0"/>
              </a:rPr>
              <a:t>hanya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memasukan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unsur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biaya</a:t>
            </a:r>
            <a:r>
              <a:rPr lang="en-US" sz="3200" dirty="0">
                <a:latin typeface="Arial Narrow" panose="020B0606020202030204" pitchFamily="34" charset="0"/>
              </a:rPr>
              <a:t> yang </a:t>
            </a:r>
            <a:r>
              <a:rPr lang="en-US" sz="3200" dirty="0" err="1">
                <a:latin typeface="Arial Narrow" panose="020B0606020202030204" pitchFamily="34" charset="0"/>
              </a:rPr>
              <a:t>bersifat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variabel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ke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dalam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harga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pokok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produksi</a:t>
            </a:r>
            <a:endParaRPr lang="en-US" sz="3200" dirty="0">
              <a:latin typeface="Arial Narrow" panose="020B0606020202030204" pitchFamily="34" charset="0"/>
            </a:endParaRPr>
          </a:p>
          <a:p>
            <a:r>
              <a:rPr lang="en-US" sz="3200" dirty="0" err="1">
                <a:latin typeface="Arial Narrow" panose="020B0606020202030204" pitchFamily="34" charset="0"/>
              </a:rPr>
              <a:t>Biaya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produksi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tetap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dianggap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sebagai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biaya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priode</a:t>
            </a:r>
            <a:r>
              <a:rPr lang="en-US" sz="3200" dirty="0">
                <a:latin typeface="Arial Narrow" panose="020B0606020202030204" pitchFamily="34" charset="0"/>
              </a:rPr>
              <a:t> (period cost)  yang </a:t>
            </a:r>
            <a:r>
              <a:rPr lang="en-US" sz="3200" dirty="0" err="1">
                <a:latin typeface="Arial Narrow" panose="020B0606020202030204" pitchFamily="34" charset="0"/>
              </a:rPr>
              <a:t>langsung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dibebankan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kepada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rugi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laba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periode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terjadinya</a:t>
            </a:r>
            <a:r>
              <a:rPr lang="en-US" sz="3200" dirty="0">
                <a:latin typeface="Arial Narrow" panose="020B0606020202030204" pitchFamily="34" charset="0"/>
              </a:rPr>
              <a:t> dan </a:t>
            </a:r>
            <a:r>
              <a:rPr lang="en-US" sz="3200" dirty="0" err="1">
                <a:latin typeface="Arial Narrow" panose="020B0606020202030204" pitchFamily="34" charset="0"/>
              </a:rPr>
              <a:t>tidak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diperlakukan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sebagai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biaya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produksi</a:t>
            </a:r>
            <a:endParaRPr lang="en-US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26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8C501B0F-9E0A-87D1-2481-6899FFB64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84E2BE7C-DAFA-1B7E-699F-91A64DA49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Metode full costing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maupun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variabel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costing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merupakan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metode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penentuan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harga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pokok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produksi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5" name="Kotak Teks 4">
            <a:extLst>
              <a:ext uri="{FF2B5EF4-FFF2-40B4-BE49-F238E27FC236}">
                <a16:creationId xmlns:a16="http://schemas.microsoft.com/office/drawing/2014/main" id="{2371CCE0-2C81-A7DE-FEB2-195C757838B5}"/>
              </a:ext>
            </a:extLst>
          </p:cNvPr>
          <p:cNvSpPr txBox="1"/>
          <p:nvPr/>
        </p:nvSpPr>
        <p:spPr>
          <a:xfrm>
            <a:off x="1175657" y="4205292"/>
            <a:ext cx="88936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en-US" altLang="en-US" sz="2800" b="1" i="1" dirty="0"/>
              <a:t>Full costing= absorption=conventional costing</a:t>
            </a:r>
          </a:p>
          <a:p>
            <a:pPr algn="just">
              <a:buFontTx/>
              <a:buNone/>
            </a:pPr>
            <a:r>
              <a:rPr lang="en-US" altLang="en-US" sz="2800" b="1" i="1" dirty="0" err="1"/>
              <a:t>Variabel</a:t>
            </a:r>
            <a:r>
              <a:rPr lang="en-US" altLang="en-US" sz="2800" b="1" i="1" dirty="0"/>
              <a:t> costing = direct costing</a:t>
            </a:r>
          </a:p>
        </p:txBody>
      </p:sp>
    </p:spTree>
    <p:extLst>
      <p:ext uri="{BB962C8B-B14F-4D97-AF65-F5344CB8AC3E}">
        <p14:creationId xmlns:p14="http://schemas.microsoft.com/office/powerpoint/2010/main" val="2886764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D5DD4B39-842D-6B7B-8264-F2E3996CB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ECB47F29-BD1E-38BA-3190-FE1A2CCBB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Full Costing </a:t>
            </a:r>
            <a:r>
              <a:rPr lang="en-US" dirty="0" err="1">
                <a:latin typeface="Arial Narrow" panose="020B0606020202030204" pitchFamily="34" charset="0"/>
              </a:rPr>
              <a:t>atau</a:t>
            </a:r>
            <a:r>
              <a:rPr lang="en-US" dirty="0">
                <a:latin typeface="Arial Narrow" panose="020B0606020202030204" pitchFamily="34" charset="0"/>
              </a:rPr>
              <a:t> yang </a:t>
            </a:r>
            <a:r>
              <a:rPr lang="en-US" dirty="0" err="1">
                <a:latin typeface="Arial Narrow" panose="020B0606020202030204" pitchFamily="34" charset="0"/>
              </a:rPr>
              <a:t>sering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disebut</a:t>
            </a:r>
            <a:r>
              <a:rPr lang="en-US" dirty="0">
                <a:latin typeface="Arial Narrow" panose="020B0606020202030204" pitchFamily="34" charset="0"/>
              </a:rPr>
              <a:t> juga Absorption Costing </a:t>
            </a:r>
            <a:r>
              <a:rPr lang="en-US" dirty="0" err="1">
                <a:latin typeface="Arial Narrow" panose="020B0606020202030204" pitchFamily="34" charset="0"/>
              </a:rPr>
              <a:t>adalah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metode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akuntansi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biaya</a:t>
            </a:r>
            <a:r>
              <a:rPr lang="en-US" dirty="0">
                <a:latin typeface="Arial Narrow" panose="020B0606020202030204" pitchFamily="34" charset="0"/>
              </a:rPr>
              <a:t> yang </a:t>
            </a:r>
            <a:r>
              <a:rPr lang="en-US" dirty="0" err="1">
                <a:latin typeface="Arial Narrow" panose="020B0606020202030204" pitchFamily="34" charset="0"/>
              </a:rPr>
              <a:t>mengalokasikan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semua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biaya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produksi</a:t>
            </a:r>
            <a:r>
              <a:rPr lang="en-US" dirty="0">
                <a:latin typeface="Arial Narrow" panose="020B0606020202030204" pitchFamily="34" charset="0"/>
              </a:rPr>
              <a:t> (</a:t>
            </a:r>
            <a:r>
              <a:rPr lang="en-US" dirty="0" err="1">
                <a:latin typeface="Arial Narrow" panose="020B0606020202030204" pitchFamily="34" charset="0"/>
              </a:rPr>
              <a:t>baik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biaya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tetap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maupun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biaya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variabel</a:t>
            </a:r>
            <a:r>
              <a:rPr lang="en-US" dirty="0">
                <a:latin typeface="Arial Narrow" panose="020B0606020202030204" pitchFamily="34" charset="0"/>
              </a:rPr>
              <a:t>) </a:t>
            </a:r>
            <a:r>
              <a:rPr lang="en-US" dirty="0" err="1">
                <a:latin typeface="Arial Narrow" panose="020B0606020202030204" pitchFamily="34" charset="0"/>
              </a:rPr>
              <a:t>ke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dalam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harga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pokok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produksi</a:t>
            </a:r>
            <a:r>
              <a:rPr lang="en-US" dirty="0">
                <a:latin typeface="Arial Narrow" panose="020B0606020202030204" pitchFamily="34" charset="0"/>
              </a:rPr>
              <a:t>. Metode </a:t>
            </a:r>
            <a:r>
              <a:rPr lang="en-US" dirty="0" err="1">
                <a:latin typeface="Arial Narrow" panose="020B0606020202030204" pitchFamily="34" charset="0"/>
              </a:rPr>
              <a:t>ini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mengikuti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aturan</a:t>
            </a:r>
            <a:r>
              <a:rPr lang="en-US" dirty="0">
                <a:latin typeface="Arial Narrow" panose="020B0606020202030204" pitchFamily="34" charset="0"/>
              </a:rPr>
              <a:t> yang </a:t>
            </a:r>
            <a:r>
              <a:rPr lang="en-US" dirty="0" err="1">
                <a:latin typeface="Arial Narrow" panose="020B0606020202030204" pitchFamily="34" charset="0"/>
              </a:rPr>
              <a:t>ditetapkan</a:t>
            </a:r>
            <a:r>
              <a:rPr lang="en-US" dirty="0">
                <a:latin typeface="Arial Narrow" panose="020B0606020202030204" pitchFamily="34" charset="0"/>
              </a:rPr>
              <a:t> oleh </a:t>
            </a:r>
            <a:r>
              <a:rPr lang="en-US" dirty="0" err="1">
                <a:latin typeface="Arial Narrow" panose="020B0606020202030204" pitchFamily="34" charset="0"/>
              </a:rPr>
              <a:t>standar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akuntansi</a:t>
            </a:r>
            <a:r>
              <a:rPr lang="en-US" dirty="0">
                <a:latin typeface="Arial Narrow" panose="020B0606020202030204" pitchFamily="34" charset="0"/>
              </a:rPr>
              <a:t>, </a:t>
            </a:r>
            <a:r>
              <a:rPr lang="en-US" dirty="0" err="1">
                <a:latin typeface="Arial Narrow" panose="020B0606020202030204" pitchFamily="34" charset="0"/>
              </a:rPr>
              <a:t>seperti</a:t>
            </a:r>
            <a:r>
              <a:rPr lang="en-US" dirty="0">
                <a:latin typeface="Arial Narrow" panose="020B0606020202030204" pitchFamily="34" charset="0"/>
              </a:rPr>
              <a:t> GAAP (Generally Accepted Accounting Principles), dan </a:t>
            </a:r>
            <a:r>
              <a:rPr lang="en-US" dirty="0" err="1">
                <a:latin typeface="Arial Narrow" panose="020B0606020202030204" pitchFamily="34" charset="0"/>
              </a:rPr>
              <a:t>umumnya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digunakan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untuk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tujuan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pelaporan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keuangan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eksternal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Variable Costing (Direct Costing)Variable Costing </a:t>
            </a:r>
            <a:r>
              <a:rPr lang="en-US" dirty="0" err="1">
                <a:latin typeface="Arial Narrow" panose="020B0606020202030204" pitchFamily="34" charset="0"/>
              </a:rPr>
              <a:t>atau</a:t>
            </a:r>
            <a:r>
              <a:rPr lang="en-US" dirty="0">
                <a:latin typeface="Arial Narrow" panose="020B0606020202030204" pitchFamily="34" charset="0"/>
              </a:rPr>
              <a:t> yang juga </a:t>
            </a:r>
            <a:r>
              <a:rPr lang="en-US" dirty="0" err="1">
                <a:latin typeface="Arial Narrow" panose="020B0606020202030204" pitchFamily="34" charset="0"/>
              </a:rPr>
              <a:t>dikenal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dengan</a:t>
            </a:r>
            <a:r>
              <a:rPr lang="en-US" dirty="0">
                <a:latin typeface="Arial Narrow" panose="020B0606020202030204" pitchFamily="34" charset="0"/>
              </a:rPr>
              <a:t> Direct Costing </a:t>
            </a:r>
            <a:r>
              <a:rPr lang="en-US" dirty="0" err="1">
                <a:latin typeface="Arial Narrow" panose="020B0606020202030204" pitchFamily="34" charset="0"/>
              </a:rPr>
              <a:t>adalah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metode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akuntansi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biaya</a:t>
            </a:r>
            <a:r>
              <a:rPr lang="en-US" dirty="0">
                <a:latin typeface="Arial Narrow" panose="020B0606020202030204" pitchFamily="34" charset="0"/>
              </a:rPr>
              <a:t> yang </a:t>
            </a:r>
            <a:r>
              <a:rPr lang="en-US" dirty="0" err="1">
                <a:latin typeface="Arial Narrow" panose="020B0606020202030204" pitchFamily="34" charset="0"/>
              </a:rPr>
              <a:t>hanya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mengalokasikan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biaya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variabel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ke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dalam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harga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pokok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produksi</a:t>
            </a:r>
            <a:r>
              <a:rPr lang="en-US" dirty="0">
                <a:latin typeface="Arial Narrow" panose="020B0606020202030204" pitchFamily="34" charset="0"/>
              </a:rPr>
              <a:t>. </a:t>
            </a:r>
            <a:r>
              <a:rPr lang="en-US" dirty="0" err="1">
                <a:latin typeface="Arial Narrow" panose="020B0606020202030204" pitchFamily="34" charset="0"/>
              </a:rPr>
              <a:t>Biaya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tetap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diperlakukan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sebagai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biaya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periode</a:t>
            </a:r>
            <a:r>
              <a:rPr lang="en-US" dirty="0">
                <a:latin typeface="Arial Narrow" panose="020B0606020202030204" pitchFamily="34" charset="0"/>
              </a:rPr>
              <a:t> dan </a:t>
            </a:r>
            <a:r>
              <a:rPr lang="en-US" dirty="0" err="1">
                <a:latin typeface="Arial Narrow" panose="020B0606020202030204" pitchFamily="34" charset="0"/>
              </a:rPr>
              <a:t>tidak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dimasukkan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dalam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harga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pokok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produksi</a:t>
            </a:r>
            <a:r>
              <a:rPr lang="en-US" dirty="0">
                <a:latin typeface="Arial Narrow" panose="020B0606020202030204" pitchFamily="34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557506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C9274BF-8138-43A3-B8B0-68146260F2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79" y="2023236"/>
            <a:ext cx="4421778" cy="282090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TUJUAN </a:t>
            </a:r>
            <a:br>
              <a:rPr lang="en-US" alt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alt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HARGA POKOK VARIABEL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9E523-7F4E-4AAD-8DE1-3460D4CF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D418151C-5E86-43C9-A70C-E0124C58CC71}" type="slidenum">
              <a:rPr lang="id-ID" altLang="en-US" sz="1000">
                <a:solidFill>
                  <a:srgbClr val="898989"/>
                </a:solidFill>
                <a:latin typeface="Tw Cen MT" panose="020B0602020104020603" pitchFamily="34" charset="0"/>
              </a:rPr>
              <a:pPr eaLnBrk="1" hangingPunct="1">
                <a:spcAft>
                  <a:spcPts val="600"/>
                </a:spcAft>
              </a:pPr>
              <a:t>7</a:t>
            </a:fld>
            <a:endParaRPr lang="id-ID" altLang="en-US" sz="1000">
              <a:solidFill>
                <a:srgbClr val="898989"/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14341" name="Rectangle 3">
            <a:extLst>
              <a:ext uri="{FF2B5EF4-FFF2-40B4-BE49-F238E27FC236}">
                <a16:creationId xmlns:a16="http://schemas.microsoft.com/office/drawing/2014/main" id="{2C460D85-2353-4004-B21D-201A68B3B9CE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6355080" y="955653"/>
          <a:ext cx="5029200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A94ED1F-45A2-FD5B-A9D9-D66F70095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Manfaat Metode </a:t>
            </a:r>
            <a:r>
              <a:rPr lang="en-US" dirty="0" err="1"/>
              <a:t>Variabel</a:t>
            </a:r>
            <a:r>
              <a:rPr lang="en-US" dirty="0"/>
              <a:t> Costing  ( MVC)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7F0B49EB-015E-B33D-7D04-965EC7DBA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Arial Narrow" panose="020B0606020202030204" pitchFamily="34" charset="0"/>
              </a:rPr>
              <a:t>Untuk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perencanaan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laba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jangka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pendek</a:t>
            </a:r>
            <a:endParaRPr lang="en-US" sz="3200" dirty="0">
              <a:latin typeface="Arial Narrow" panose="020B0606020202030204" pitchFamily="34" charset="0"/>
            </a:endParaRPr>
          </a:p>
          <a:p>
            <a:r>
              <a:rPr lang="en-US" sz="3200" dirty="0" err="1">
                <a:latin typeface="Arial Narrow" panose="020B0606020202030204" pitchFamily="34" charset="0"/>
              </a:rPr>
              <a:t>Untuk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pengendalian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biaya</a:t>
            </a:r>
            <a:endParaRPr lang="en-US" sz="3200" dirty="0">
              <a:latin typeface="Arial Narrow" panose="020B0606020202030204" pitchFamily="34" charset="0"/>
            </a:endParaRPr>
          </a:p>
          <a:p>
            <a:r>
              <a:rPr lang="en-US" sz="3200" dirty="0" err="1">
                <a:latin typeface="Arial Narrow" panose="020B0606020202030204" pitchFamily="34" charset="0"/>
              </a:rPr>
              <a:t>Untuk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pengambilan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keputusan</a:t>
            </a:r>
            <a:endParaRPr lang="en-US" sz="3200" dirty="0">
              <a:latin typeface="Arial Narrow" panose="020B0606020202030204" pitchFamily="34" charset="0"/>
            </a:endParaRPr>
          </a:p>
          <a:p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35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>
            <a:extLst>
              <a:ext uri="{FF2B5EF4-FFF2-40B4-BE49-F238E27FC236}">
                <a16:creationId xmlns:a16="http://schemas.microsoft.com/office/drawing/2014/main" id="{05255DFF-A21E-44A9-9F8B-F7CE1E5E10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20040" indent="-320040">
              <a:defRPr/>
            </a:pP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Dalam </a:t>
            </a:r>
            <a:r>
              <a:rPr lang="en-US" sz="3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metode</a:t>
            </a: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Variabel</a:t>
            </a: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costing </a:t>
            </a:r>
            <a:r>
              <a:rPr lang="en-US" sz="3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ini</a:t>
            </a: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biaya</a:t>
            </a: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produk</a:t>
            </a: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mencakup</a:t>
            </a: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37C00C3-27D1-4B86-A5CE-E3D9CC4EF32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200" dirty="0">
                <a:solidFill>
                  <a:srgbClr val="000000"/>
                </a:solidFill>
                <a:latin typeface="Arial Narrow" panose="020B0606020202030204" pitchFamily="34" charset="0"/>
              </a:rPr>
              <a:t>1. BIAYA BAHAN BAKU</a:t>
            </a:r>
          </a:p>
          <a:p>
            <a:r>
              <a:rPr lang="en-US" altLang="en-US" sz="3200" dirty="0">
                <a:solidFill>
                  <a:srgbClr val="000000"/>
                </a:solidFill>
                <a:latin typeface="Arial Narrow" panose="020B0606020202030204" pitchFamily="34" charset="0"/>
              </a:rPr>
              <a:t>2. BIAYA TENAGA KERJA LANGSUNG</a:t>
            </a:r>
          </a:p>
          <a:p>
            <a:r>
              <a:rPr lang="en-US" altLang="en-US" sz="3200" dirty="0">
                <a:solidFill>
                  <a:srgbClr val="000000"/>
                </a:solidFill>
                <a:latin typeface="Arial Narrow" panose="020B0606020202030204" pitchFamily="34" charset="0"/>
              </a:rPr>
              <a:t>3. BIAYA OVERHEAD PABRIK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9BF287A0-057E-4ABE-AE60-54B01FBB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6D20891F-91E2-45DD-A5F5-E730553B77E4}" type="slidenum">
              <a:rPr lang="en-US" altLang="en-US" sz="1000">
                <a:solidFill>
                  <a:srgbClr val="898989"/>
                </a:solidFill>
                <a:latin typeface="+mn-lt"/>
                <a:cs typeface="+mn-cs"/>
              </a:rPr>
              <a:pPr eaLnBrk="1" hangingPunct="1">
                <a:spcAft>
                  <a:spcPts val="600"/>
                </a:spcAft>
              </a:pPr>
              <a:t>9</a:t>
            </a:fld>
            <a:endParaRPr lang="en-US" altLang="en-US" sz="1000">
              <a:solidFill>
                <a:srgbClr val="898989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{4A7EDDDC-F051-47FD-888E-DD26F95DDA3A}tf11437505_win32</Template>
  <TotalTime>33</TotalTime>
  <Words>349</Words>
  <Application>Microsoft Office PowerPoint</Application>
  <PresentationFormat>Layar Lebar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8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10</vt:i4>
      </vt:variant>
    </vt:vector>
  </HeadingPairs>
  <TitlesOfParts>
    <vt:vector size="19" baseType="lpstr">
      <vt:lpstr>Aharoni</vt:lpstr>
      <vt:lpstr>Arial Narrow</vt:lpstr>
      <vt:lpstr>Calibri</vt:lpstr>
      <vt:lpstr>Comic Sans MS</vt:lpstr>
      <vt:lpstr>Georgia Pro Cond Light</vt:lpstr>
      <vt:lpstr>Speak Pro</vt:lpstr>
      <vt:lpstr>Times New Roman</vt:lpstr>
      <vt:lpstr>Tw Cen MT</vt:lpstr>
      <vt:lpstr>RetrospectVTI</vt:lpstr>
      <vt:lpstr>Biaya Variabel </vt:lpstr>
      <vt:lpstr>Defenisi Biaya Variabel</vt:lpstr>
      <vt:lpstr>Karakteristik Biaya Variabel</vt:lpstr>
      <vt:lpstr>Harga Pokok Variabel</vt:lpstr>
      <vt:lpstr>Presentasi PowerPoint</vt:lpstr>
      <vt:lpstr>Presentasi PowerPoint</vt:lpstr>
      <vt:lpstr>TUJUAN  HARGA POKOK VARIABEL</vt:lpstr>
      <vt:lpstr>Manfaat Metode Variabel Costing  ( MVC)</vt:lpstr>
      <vt:lpstr>Dalam metode Variabel costing ini biaya produk mencakup:</vt:lpstr>
      <vt:lpstr>Terima kasih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Aulady Salsabila</dc:creator>
  <cp:lastModifiedBy>Aulady Salsabila</cp:lastModifiedBy>
  <cp:revision>1</cp:revision>
  <dcterms:created xsi:type="dcterms:W3CDTF">2025-04-14T01:50:33Z</dcterms:created>
  <dcterms:modified xsi:type="dcterms:W3CDTF">2025-04-14T02:24:26Z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